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1" r:id="rId3"/>
    <p:sldId id="285" r:id="rId4"/>
    <p:sldId id="286" r:id="rId5"/>
    <p:sldId id="283" r:id="rId6"/>
    <p:sldId id="287" r:id="rId7"/>
    <p:sldId id="288" r:id="rId8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ckinger, Peter" initials="KP" lastIdx="1" clrIdx="0">
    <p:extLst>
      <p:ext uri="{19B8F6BF-5375-455C-9EA6-DF929625EA0E}">
        <p15:presenceInfo xmlns:p15="http://schemas.microsoft.com/office/powerpoint/2012/main" userId="S-1-5-21-1393060369-1102717077-1881041405-168911" providerId="AD"/>
      </p:ext>
    </p:extLst>
  </p:cmAuthor>
  <p:cmAuthor id="2" name="Hamedinger, Teresa" initials="HT" lastIdx="1" clrIdx="1">
    <p:extLst>
      <p:ext uri="{19B8F6BF-5375-455C-9EA6-DF929625EA0E}">
        <p15:presenceInfo xmlns:p15="http://schemas.microsoft.com/office/powerpoint/2012/main" userId="S-1-5-21-1393060369-1102717077-1881041405-2355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91529" autoAdjust="0"/>
  </p:normalViewPr>
  <p:slideViewPr>
    <p:cSldViewPr snapToGrid="0">
      <p:cViewPr varScale="1">
        <p:scale>
          <a:sx n="109" d="100"/>
          <a:sy n="109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7C602-95A9-4B34-AD0C-43749D698DA6}" type="datetimeFigureOut">
              <a:rPr lang="de-AT" smtClean="0"/>
              <a:t>28.03.2023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3E48A-497E-4F02-8C3A-AF29BA33E2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05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975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0914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5468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605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874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9229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3E48A-497E-4F02-8C3A-AF29BA33E25D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752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37174" y="5859200"/>
            <a:ext cx="633252" cy="63325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211" y="366241"/>
            <a:ext cx="503178" cy="92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2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08050"/>
            <a:ext cx="9963150" cy="782638"/>
          </a:xfrm>
        </p:spPr>
        <p:txBody>
          <a:bodyPr>
            <a:normAutofit/>
          </a:bodyPr>
          <a:lstStyle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838200" y="1862138"/>
            <a:ext cx="9963150" cy="3814762"/>
          </a:xfr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8" name="Datumsplatzhalter 2"/>
          <p:cNvSpPr>
            <a:spLocks noGrp="1"/>
          </p:cNvSpPr>
          <p:nvPr>
            <p:ph type="dt" sz="half" idx="10"/>
          </p:nvPr>
        </p:nvSpPr>
        <p:spPr>
          <a:xfrm>
            <a:off x="838200" y="62951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7DFD1FF-EF5A-4E37-BC3F-05EF09C12443}" type="datetime1">
              <a:rPr lang="de-DE" smtClean="0"/>
              <a:t>28.03.2023</a:t>
            </a:fld>
            <a:endParaRPr lang="de-AT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975100" y="6295150"/>
            <a:ext cx="4197350" cy="365125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AT"/>
              <a:t>Test 1, 2, 3 ....</a:t>
            </a:r>
            <a:endParaRPr lang="de-AT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295151"/>
            <a:ext cx="2190750" cy="365125"/>
          </a:xfrm>
          <a:prstGeom prst="rect">
            <a:avLst/>
          </a:prstGeom>
        </p:spPr>
        <p:txBody>
          <a:bodyPr/>
          <a:lstStyle>
            <a:lvl1pPr algn="r">
              <a:defRPr sz="1050" i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CDEBF8A-CD34-4285-BE79-1C9AFD8738C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05" y="6235700"/>
            <a:ext cx="424576" cy="42457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211" y="366241"/>
            <a:ext cx="337365" cy="62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7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08050"/>
            <a:ext cx="9963150" cy="782638"/>
          </a:xfrm>
        </p:spPr>
        <p:txBody>
          <a:bodyPr>
            <a:normAutofit/>
          </a:bodyPr>
          <a:lstStyle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838200" y="1862138"/>
            <a:ext cx="9963150" cy="381476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8" name="Datumsplatzhalter 2"/>
          <p:cNvSpPr>
            <a:spLocks noGrp="1"/>
          </p:cNvSpPr>
          <p:nvPr>
            <p:ph type="dt" sz="half" idx="10"/>
          </p:nvPr>
        </p:nvSpPr>
        <p:spPr>
          <a:xfrm>
            <a:off x="838200" y="62951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978A880-914E-442A-95C6-BB335F59755B}" type="datetime1">
              <a:rPr lang="de-DE" smtClean="0"/>
              <a:t>28.03.2023</a:t>
            </a:fld>
            <a:endParaRPr lang="de-AT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975100" y="6295150"/>
            <a:ext cx="4197350" cy="365125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AT"/>
              <a:t>Test 1, 2, 3 ....</a:t>
            </a:r>
            <a:endParaRPr lang="de-AT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295151"/>
            <a:ext cx="2190750" cy="365125"/>
          </a:xfrm>
          <a:prstGeom prst="rect">
            <a:avLst/>
          </a:prstGeom>
        </p:spPr>
        <p:txBody>
          <a:bodyPr/>
          <a:lstStyle>
            <a:lvl1pPr algn="r">
              <a:defRPr sz="1050" i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CDEBF8A-CD34-4285-BE79-1C9AFD8738C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05" y="6235700"/>
            <a:ext cx="424576" cy="42457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211" y="366241"/>
            <a:ext cx="337365" cy="62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3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717630"/>
            <a:ext cx="9963150" cy="973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963150" cy="3959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1" name="Datumsplatzhalter 2"/>
          <p:cNvSpPr>
            <a:spLocks noGrp="1"/>
          </p:cNvSpPr>
          <p:nvPr>
            <p:ph type="dt" sz="half" idx="2"/>
          </p:nvPr>
        </p:nvSpPr>
        <p:spPr>
          <a:xfrm>
            <a:off x="838200" y="62951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88FC468-09CA-47FD-AA0B-3DC0C59AD7EB}" type="datetime1">
              <a:rPr lang="de-DE" smtClean="0"/>
              <a:t>28.03.2023</a:t>
            </a:fld>
            <a:endParaRPr lang="de-AT" dirty="0"/>
          </a:p>
        </p:txBody>
      </p:sp>
      <p:sp>
        <p:nvSpPr>
          <p:cNvPr id="12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975100" y="6295150"/>
            <a:ext cx="4197350" cy="365125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AT"/>
              <a:t>Test 1, 2, 3 ....</a:t>
            </a:r>
            <a:endParaRPr lang="de-AT" dirty="0"/>
          </a:p>
        </p:txBody>
      </p:sp>
      <p:sp>
        <p:nvSpPr>
          <p:cNvPr id="13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610600" y="6295151"/>
            <a:ext cx="2190750" cy="365125"/>
          </a:xfrm>
          <a:prstGeom prst="rect">
            <a:avLst/>
          </a:prstGeom>
        </p:spPr>
        <p:txBody>
          <a:bodyPr/>
          <a:lstStyle>
            <a:lvl1pPr algn="r">
              <a:defRPr sz="1050" i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CDEBF8A-CD34-4285-BE79-1C9AFD8738C3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0" y="0"/>
            <a:ext cx="425302" cy="6858000"/>
          </a:xfrm>
          <a:prstGeom prst="rect">
            <a:avLst/>
          </a:prstGeom>
          <a:solidFill>
            <a:srgbClr val="189F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70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rgbClr val="189FD6"/>
                </a:solidFill>
              </a:rPr>
              <a:t>Zu wenig / zu viel Wasser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30982"/>
          </a:xfrm>
        </p:spPr>
        <p:txBody>
          <a:bodyPr>
            <a:normAutofit/>
          </a:bodyPr>
          <a:lstStyle/>
          <a:p>
            <a:r>
              <a:rPr lang="de-AT" sz="4300" dirty="0"/>
              <a:t>Zusammengefasste Ergebnisse </a:t>
            </a:r>
          </a:p>
          <a:p>
            <a:r>
              <a:rPr lang="de-AT" sz="4300" dirty="0"/>
              <a:t>der Gesprächs- und Erfahrungsaustauschrunden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529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uropa droht größte Dürre seit 500 Jahren - Wirtschaftspolitik -  derStandard.at › Wirtschaft">
            <a:extLst>
              <a:ext uri="{FF2B5EF4-FFF2-40B4-BE49-F238E27FC236}">
                <a16:creationId xmlns:a16="http://schemas.microsoft.com/office/drawing/2014/main" id="{E520618D-9EF5-2BD8-DBCF-43F871B99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" y="-61785"/>
            <a:ext cx="11858368" cy="766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4829" y="223023"/>
            <a:ext cx="6296722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chemeClr val="accent4">
                    <a:lumMod val="50000"/>
                  </a:schemeClr>
                </a:solidFill>
              </a:rPr>
              <a:t>Zu wenig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34483" y="1395372"/>
            <a:ext cx="1001565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1: </a:t>
            </a:r>
          </a:p>
          <a:p>
            <a:r>
              <a:rPr lang="de-DE" b="1" dirty="0">
                <a:solidFill>
                  <a:srgbClr val="FF0000"/>
                </a:solidFill>
              </a:rPr>
              <a:t>Inwiefern waren Sie als Gemeinde / Betreiber / als Planer:in bereits von Trockenheit bzw. Wassermangel betroffen? Welche Probleme traten konkret auf und welche Lösungsmaßnahmen erscheinen aus Ihrer Sicht zielführend?</a:t>
            </a:r>
          </a:p>
          <a:p>
            <a:endParaRPr lang="de-DE" b="1" dirty="0"/>
          </a:p>
          <a:p>
            <a:r>
              <a:rPr lang="de-DE" b="1" dirty="0">
                <a:highlight>
                  <a:srgbClr val="FFFF00"/>
                </a:highlight>
              </a:rPr>
              <a:t>Breite und vielfältige Betroffenheit vom Thema Wassermangel</a:t>
            </a:r>
            <a:r>
              <a:rPr lang="de-DE" b="1" dirty="0"/>
              <a:t>, aber auch problemlose Wasserversorgung und insgesamt starke Lösungsorientierung, wie z.B.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Wasserrückhalt in der Fläche wirkt gut gegen Wassermangel </a:t>
            </a:r>
            <a:r>
              <a:rPr lang="de-DE" b="1" dirty="0"/>
              <a:t>und ist eine zentrale Hilfe gegen Hochwasser (Begrünung, „Haus- oder </a:t>
            </a:r>
            <a:r>
              <a:rPr lang="de-DE" b="1" dirty="0" err="1"/>
              <a:t>Froschlockn</a:t>
            </a:r>
            <a:r>
              <a:rPr lang="de-DE" b="1" dirty="0"/>
              <a:t>“, Zisternen, Flächenretention, HW-Schutz,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Vernetzung &amp; Verbinden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Gemeinschaftlich in der Gemeinde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Gemeindeübergreifend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Wandel von „unserem Wasser“ zum „gemeinsamen Wasser“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Wasserverluste der Netze reduzieren / vermeiden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Aufklärung und Beteiligung in der Bevölkerung </a:t>
            </a:r>
            <a:r>
              <a:rPr lang="de-DE" b="1" dirty="0"/>
              <a:t>weiter notwendig (Stichwort: „</a:t>
            </a:r>
            <a:r>
              <a:rPr lang="de-DE" b="1" dirty="0" err="1"/>
              <a:t>Poolbefüllung</a:t>
            </a:r>
            <a:r>
              <a:rPr lang="de-DE" b="1" dirty="0"/>
              <a:t>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Trennung von Nutzwasser und Trinkwasser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Und zusätzlich brauchts natürlich auch </a:t>
            </a:r>
            <a:r>
              <a:rPr lang="de-DE" b="1" dirty="0">
                <a:highlight>
                  <a:srgbClr val="FFFF00"/>
                </a:highlight>
              </a:rPr>
              <a:t>neue Quellen &amp; Brunnen</a:t>
            </a:r>
          </a:p>
        </p:txBody>
      </p:sp>
    </p:spTree>
    <p:extLst>
      <p:ext uri="{BB962C8B-B14F-4D97-AF65-F5344CB8AC3E}">
        <p14:creationId xmlns:p14="http://schemas.microsoft.com/office/powerpoint/2010/main" val="236366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uropa droht größte Dürre seit 500 Jahren - Wirtschaftspolitik -  derStandard.at › Wirtschaft">
            <a:extLst>
              <a:ext uri="{FF2B5EF4-FFF2-40B4-BE49-F238E27FC236}">
                <a16:creationId xmlns:a16="http://schemas.microsoft.com/office/drawing/2014/main" id="{79624C00-F166-04DE-2F97-C542F5978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" y="-84935"/>
            <a:ext cx="11858368" cy="766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4829" y="223023"/>
            <a:ext cx="6296722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chemeClr val="accent4">
                    <a:lumMod val="50000"/>
                  </a:schemeClr>
                </a:solidFill>
              </a:rPr>
              <a:t>Zu wenig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34483" y="1197472"/>
            <a:ext cx="10015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2: </a:t>
            </a:r>
          </a:p>
          <a:p>
            <a:r>
              <a:rPr lang="de-DE" b="1" dirty="0">
                <a:solidFill>
                  <a:srgbClr val="FF0000"/>
                </a:solidFill>
              </a:rPr>
              <a:t>Welche konkreten Planungen bzw. Maßnahmen werden in Ihrer Gemeinde in Bezug auf Klimawandel und Wassermangel unternommen? Wo erwarten Sie Unterstützung vom Land </a:t>
            </a:r>
            <a:r>
              <a:rPr lang="de-DE" b="1" dirty="0" err="1">
                <a:solidFill>
                  <a:srgbClr val="FF0000"/>
                </a:solidFill>
              </a:rPr>
              <a:t>Oö</a:t>
            </a:r>
            <a:r>
              <a:rPr lang="de-DE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57EA429-4A8D-C9C6-900E-B28D4855D8D3}"/>
              </a:ext>
            </a:extLst>
          </p:cNvPr>
          <p:cNvSpPr txBox="1"/>
          <p:nvPr/>
        </p:nvSpPr>
        <p:spPr>
          <a:xfrm>
            <a:off x="1019677" y="2201281"/>
            <a:ext cx="9564241" cy="4558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900" b="1" dirty="0">
              <a:solidFill>
                <a:srgbClr val="374151"/>
              </a:solidFill>
              <a:latin typeface="Söhne"/>
            </a:endParaRPr>
          </a:p>
          <a:p>
            <a:r>
              <a:rPr lang="de-AT" sz="1900" b="1" dirty="0">
                <a:solidFill>
                  <a:srgbClr val="374151"/>
                </a:solidFill>
                <a:latin typeface="Söhne"/>
              </a:rPr>
              <a:t>Lösungsansätze 1:</a:t>
            </a:r>
          </a:p>
          <a:p>
            <a:pPr>
              <a:lnSpc>
                <a:spcPct val="150000"/>
              </a:lnSpc>
            </a:pP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Vorgeschlagene Lösungen umfassen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Erschließung neuer Quellen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Schaffung von Redundanzen zur Verringerung von Schwankungen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Unterstützung beim Zusammenschluss von Wasserversorgern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Förderung der Trennung von Nutz- und Trinkwassersystemen 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sowie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Unterstützung bei der Leitungssanierung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>
              <a:lnSpc>
                <a:spcPct val="150000"/>
              </a:lnSpc>
            </a:pPr>
            <a:endParaRPr lang="de-AT" sz="12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>
              <a:lnSpc>
                <a:spcPct val="150000"/>
              </a:lnSpc>
            </a:pP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Weitere Ideen beinhalten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Einführung von Förderungen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eine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bessere Bewusstseinsbildung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Minimierung von Wasserverlusten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 und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Reduzierung von Bodenversiegelung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>
              <a:lnSpc>
                <a:spcPct val="150000"/>
              </a:lnSpc>
            </a:pPr>
            <a:endParaRPr lang="de-AT" b="1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03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uropa droht größte Dürre seit 500 Jahren - Wirtschaftspolitik -  derStandard.at › Wirtschaft">
            <a:extLst>
              <a:ext uri="{FF2B5EF4-FFF2-40B4-BE49-F238E27FC236}">
                <a16:creationId xmlns:a16="http://schemas.microsoft.com/office/drawing/2014/main" id="{79624C00-F166-04DE-2F97-C542F5978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" y="321465"/>
            <a:ext cx="11858368" cy="766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4829" y="223023"/>
            <a:ext cx="6296722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chemeClr val="accent4">
                    <a:lumMod val="50000"/>
                  </a:schemeClr>
                </a:solidFill>
              </a:rPr>
              <a:t>Zu wenig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34483" y="1210172"/>
            <a:ext cx="10015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2: </a:t>
            </a:r>
          </a:p>
          <a:p>
            <a:r>
              <a:rPr lang="de-DE" b="1" dirty="0">
                <a:solidFill>
                  <a:srgbClr val="FF0000"/>
                </a:solidFill>
              </a:rPr>
              <a:t>Welche konkreten Planungen bzw. Maßnahmen werden in Ihrer Gemeinde in Bezug auf Klimawandel und Wassermangel unternommen? Wo erwarten Sie Unterstützung vom Land </a:t>
            </a:r>
            <a:r>
              <a:rPr lang="de-DE" b="1" dirty="0" err="1">
                <a:solidFill>
                  <a:srgbClr val="FF0000"/>
                </a:solidFill>
              </a:rPr>
              <a:t>Oö</a:t>
            </a:r>
            <a:r>
              <a:rPr lang="de-DE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57EA429-4A8D-C9C6-900E-B28D4855D8D3}"/>
              </a:ext>
            </a:extLst>
          </p:cNvPr>
          <p:cNvSpPr txBox="1"/>
          <p:nvPr/>
        </p:nvSpPr>
        <p:spPr>
          <a:xfrm>
            <a:off x="1019677" y="2125081"/>
            <a:ext cx="9564241" cy="429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100" b="1" dirty="0">
              <a:solidFill>
                <a:srgbClr val="374151"/>
              </a:solidFill>
              <a:latin typeface="Söhne"/>
            </a:endParaRPr>
          </a:p>
          <a:p>
            <a:r>
              <a:rPr lang="de-AT" sz="1900" b="1" dirty="0">
                <a:solidFill>
                  <a:srgbClr val="374151"/>
                </a:solidFill>
                <a:latin typeface="Söhne"/>
              </a:rPr>
              <a:t>Lösungsansätze 2:</a:t>
            </a:r>
          </a:p>
          <a:p>
            <a:pPr>
              <a:lnSpc>
                <a:spcPct val="150000"/>
              </a:lnSpc>
            </a:pP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Es wird auch diskutiert,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wie Brunnenschutzgebiete im landwirtschaftlichen Gebiet angepasst werden können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,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Notversorgung von WGs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 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und die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Aufstellung von Aufbereitungserfordernissen für die Zukunft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>
              <a:lnSpc>
                <a:spcPct val="150000"/>
              </a:lnSpc>
            </a:pPr>
            <a:endParaRPr lang="de-AT" sz="1200" dirty="0">
              <a:solidFill>
                <a:srgbClr val="374151"/>
              </a:solidFill>
              <a:latin typeface="Söhne"/>
            </a:endParaRPr>
          </a:p>
          <a:p>
            <a:pPr>
              <a:lnSpc>
                <a:spcPct val="150000"/>
              </a:lnSpc>
            </a:pP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Es gibt auch Vorschläge zur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Steigerung der Wasserqualität durch Ultrafiltration 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und zur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Förderung der Grundwasseranreicherung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>
              <a:lnSpc>
                <a:spcPct val="150000"/>
              </a:lnSpc>
            </a:pPr>
            <a:endParaRPr lang="de-AT" sz="1200" dirty="0">
              <a:solidFill>
                <a:srgbClr val="374151"/>
              </a:solidFill>
              <a:latin typeface="Söhne"/>
            </a:endParaRPr>
          </a:p>
          <a:p>
            <a:pPr>
              <a:lnSpc>
                <a:spcPct val="150000"/>
              </a:lnSpc>
            </a:pP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Einige Probleme bei der Umsetzung der Maßnahmen sind z.B. 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bürokratische Hürden</a:t>
            </a:r>
            <a:r>
              <a:rPr lang="de-AT" sz="2000" b="1" dirty="0">
                <a:solidFill>
                  <a:srgbClr val="374151"/>
                </a:solidFill>
                <a:highlight>
                  <a:srgbClr val="FFFF00"/>
                </a:highlight>
                <a:latin typeface="Söhne"/>
              </a:rPr>
              <a:t> und</a:t>
            </a:r>
            <a:r>
              <a:rPr lang="de-AT" sz="2000" b="1" i="0" u="none" strike="noStrike" dirty="0">
                <a:solidFill>
                  <a:srgbClr val="374151"/>
                </a:solidFill>
                <a:effectLst/>
                <a:highlight>
                  <a:srgbClr val="FFFF00"/>
                </a:highlight>
                <a:latin typeface="Söhne"/>
              </a:rPr>
              <a:t> Finanzierungsprobleme</a:t>
            </a:r>
            <a:r>
              <a:rPr lang="de-AT" sz="2000" b="0" i="0" u="none" strike="noStrike" dirty="0">
                <a:solidFill>
                  <a:srgbClr val="374151"/>
                </a:solidFill>
                <a:effectLst/>
                <a:latin typeface="Söhne"/>
              </a:rPr>
              <a:t>.</a:t>
            </a:r>
            <a:endParaRPr lang="de-AT" sz="2000" b="1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06312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as Hochwasser bändigen - Klagenfurt">
            <a:extLst>
              <a:ext uri="{FF2B5EF4-FFF2-40B4-BE49-F238E27FC236}">
                <a16:creationId xmlns:a16="http://schemas.microsoft.com/office/drawing/2014/main" id="{C4A6E245-02EE-551E-6D8C-0B48113A1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6" y="-12357"/>
            <a:ext cx="11747157" cy="881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0195" y="205694"/>
            <a:ext cx="5514026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rgbClr val="15A0D6"/>
                </a:solidFill>
              </a:rPr>
              <a:t>Zu viel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25691" y="1258253"/>
            <a:ext cx="10015653" cy="551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1: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Inwiefern waren Sie als Gemeinde / Betreiber als Planer:in bereits von Hoch- / Hangwasser betroffen? Welche Probleme traten konkret auf und welche Lösungsmaßnahmen erscheinen aus Ihrer Sicht zielführend?</a:t>
            </a:r>
          </a:p>
          <a:p>
            <a:endParaRPr lang="de-DE" b="1" dirty="0"/>
          </a:p>
          <a:p>
            <a:r>
              <a:rPr lang="de-DE" b="1" dirty="0"/>
              <a:t>Viele Betroffene und auch unerwartete / überraschende Ereignisse </a:t>
            </a:r>
          </a:p>
          <a:p>
            <a:r>
              <a:rPr lang="de-DE" b="1" dirty="0"/>
              <a:t>(Vom Hochwasserereignis, Humusverlust bis hin zu verunreinigten Brunnen durch Starkregen)</a:t>
            </a:r>
          </a:p>
          <a:p>
            <a:endParaRPr lang="de-DE" sz="1050" b="1" dirty="0"/>
          </a:p>
          <a:p>
            <a:r>
              <a:rPr lang="de-DE" b="1" dirty="0"/>
              <a:t>Lösungswege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„Wasser Zeit geben!“ – Beschleunigung ist Problem</a:t>
            </a:r>
            <a:br>
              <a:rPr lang="de-DE" b="1" dirty="0">
                <a:highlight>
                  <a:srgbClr val="FFFF00"/>
                </a:highlight>
              </a:rPr>
            </a:br>
            <a:r>
              <a:rPr lang="de-DE" b="1" dirty="0">
                <a:highlight>
                  <a:srgbClr val="FFFF00"/>
                </a:highlight>
              </a:rPr>
              <a:t>heißt „Wasser Raum geben“ - Retention, Retention, Retention!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Wie kommen wir zu Sickerflächen / Retentionsflächen? – Förderungen zum Flächenankauf?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Besondere Herausforderung bei bestehenden Nutzungen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Dezentralisierung von Retentionsflächen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Hangwasserhinweiskarte</a:t>
            </a:r>
            <a:r>
              <a:rPr lang="de-DE" b="1" dirty="0"/>
              <a:t> als wertvolle Planungshilfe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Bewirtschaftung landwirtschaftlicher Flächen verbessern (Humusverlust!)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Überörtliche (Oberen / Unteren) und örtliche Raumordnung</a:t>
            </a:r>
            <a:r>
              <a:rPr lang="de-DE" b="1" dirty="0"/>
              <a:t> bis hin zur </a:t>
            </a:r>
            <a:r>
              <a:rPr lang="de-DE" b="1" dirty="0">
                <a:highlight>
                  <a:srgbClr val="FFFF00"/>
                </a:highlight>
              </a:rPr>
              <a:t>Novellierung des Raumordnungsgesetztes </a:t>
            </a:r>
            <a:r>
              <a:rPr lang="de-DE" b="1" dirty="0"/>
              <a:t>zur Verminderung des Flächenverbrauches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/>
              <a:t>Widmungsfehler verbessern bzw. bei zukünftigen Widmungen beachten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highlight>
                  <a:srgbClr val="FFFF00"/>
                </a:highlight>
              </a:rPr>
              <a:t>Bewusstseinsbildung und Sensibilisierung braucht es immer wieder …</a:t>
            </a:r>
          </a:p>
        </p:txBody>
      </p:sp>
    </p:spTree>
    <p:extLst>
      <p:ext uri="{BB962C8B-B14F-4D97-AF65-F5344CB8AC3E}">
        <p14:creationId xmlns:p14="http://schemas.microsoft.com/office/powerpoint/2010/main" val="311076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as Hochwasser bändigen - Klagenfurt">
            <a:extLst>
              <a:ext uri="{FF2B5EF4-FFF2-40B4-BE49-F238E27FC236}">
                <a16:creationId xmlns:a16="http://schemas.microsoft.com/office/drawing/2014/main" id="{B5A045B4-7111-76B9-07E3-E00FC4BA7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5" y="-12357"/>
            <a:ext cx="11755200" cy="88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8202" y="205694"/>
            <a:ext cx="6296722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rgbClr val="15A0D6"/>
                </a:solidFill>
              </a:rPr>
              <a:t>Zu viel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34483" y="1395372"/>
            <a:ext cx="10015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2: </a:t>
            </a:r>
          </a:p>
          <a:p>
            <a:r>
              <a:rPr lang="de-DE" b="1" dirty="0">
                <a:solidFill>
                  <a:srgbClr val="FF0000"/>
                </a:solidFill>
              </a:rPr>
              <a:t>Welche konkreten Planungen bzw. Maßnahmen werden in Ihrer Gemeinde in Bezug auf Klimawandel und Wasserüberfluss unternommen? Wo erwarten Sie Unterstützung vom Land </a:t>
            </a:r>
            <a:r>
              <a:rPr lang="de-DE" b="1" dirty="0" err="1">
                <a:solidFill>
                  <a:srgbClr val="FF0000"/>
                </a:solidFill>
              </a:rPr>
              <a:t>Oö</a:t>
            </a:r>
            <a:r>
              <a:rPr lang="de-DE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C8985AA-E102-3ABA-CFB2-4CBF63187EB6}"/>
              </a:ext>
            </a:extLst>
          </p:cNvPr>
          <p:cNvSpPr txBox="1"/>
          <p:nvPr/>
        </p:nvSpPr>
        <p:spPr>
          <a:xfrm>
            <a:off x="1003139" y="2513080"/>
            <a:ext cx="1018572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Der Wunsch nach einer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Adaptierung der Hangwasserhinweiskarte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durch Rohrleitungen und Rohrdurchlässe im Bauverfahren.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Unterstützung bei der Bewusstseinsbildung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in der Bevölkerung für nachhaltige bauliche Maßnahmen.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Mehr oder einfachere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finanzielle Unterstützung für Hangwasserschutzmaßnahmen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Rückbau von Entwässerungskanalsystemen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und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Renaturierung der Abflussgräben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Unterstützung bei der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Gründung eines gemeindeübergreifenden Hochwasserverbands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Änderungen der Raumordnungsbestimmungen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zur Reduzierung des Flächenverbrauchs.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Bereitstellung von Informationen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über laufende Projekte.</a:t>
            </a:r>
          </a:p>
          <a:p>
            <a:br>
              <a:rPr lang="de-AT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706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as Hochwasser bändigen - Klagenfurt">
            <a:extLst>
              <a:ext uri="{FF2B5EF4-FFF2-40B4-BE49-F238E27FC236}">
                <a16:creationId xmlns:a16="http://schemas.microsoft.com/office/drawing/2014/main" id="{B5A045B4-7111-76B9-07E3-E00FC4BA7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5" y="-12357"/>
            <a:ext cx="11755200" cy="88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8202" y="205694"/>
            <a:ext cx="6296722" cy="971627"/>
          </a:xfrm>
        </p:spPr>
        <p:txBody>
          <a:bodyPr>
            <a:normAutofit/>
          </a:bodyPr>
          <a:lstStyle/>
          <a:p>
            <a:r>
              <a:rPr lang="de-AT" sz="6000" dirty="0">
                <a:solidFill>
                  <a:srgbClr val="15A0D6"/>
                </a:solidFill>
              </a:rPr>
              <a:t>Zu viel Wasser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D2BF8E-9E1F-6025-AAA5-F9591A3B567E}"/>
              </a:ext>
            </a:extLst>
          </p:cNvPr>
          <p:cNvSpPr txBox="1"/>
          <p:nvPr/>
        </p:nvSpPr>
        <p:spPr>
          <a:xfrm>
            <a:off x="834483" y="1395372"/>
            <a:ext cx="10015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Frage 2: </a:t>
            </a:r>
          </a:p>
          <a:p>
            <a:r>
              <a:rPr lang="de-DE" b="1" dirty="0">
                <a:solidFill>
                  <a:srgbClr val="FF0000"/>
                </a:solidFill>
              </a:rPr>
              <a:t>Welche konkreten Planungen bzw. Maßnahmen werden in Ihrer Gemeinde in Bezug auf Klimawandel und Wasserüberfluss unternommen? Wo erwarten Sie Unterstützung vom Land </a:t>
            </a:r>
            <a:r>
              <a:rPr lang="de-DE" b="1" dirty="0" err="1">
                <a:solidFill>
                  <a:srgbClr val="FF0000"/>
                </a:solidFill>
              </a:rPr>
              <a:t>Oö</a:t>
            </a:r>
            <a:r>
              <a:rPr lang="de-DE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C8985AA-E102-3ABA-CFB2-4CBF63187EB6}"/>
              </a:ext>
            </a:extLst>
          </p:cNvPr>
          <p:cNvSpPr txBox="1"/>
          <p:nvPr/>
        </p:nvSpPr>
        <p:spPr>
          <a:xfrm>
            <a:off x="1003139" y="2620433"/>
            <a:ext cx="101857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Die Vollversion bzw</a:t>
            </a:r>
            <a:r>
              <a:rPr lang="de-AT" sz="2000" dirty="0">
                <a:solidFill>
                  <a:srgbClr val="000000"/>
                </a:solidFill>
                <a:latin typeface="Söhne"/>
              </a:rPr>
              <a:t>.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Zugänge auf Infos von DORIS für Planer</a:t>
            </a:r>
            <a:endParaRPr lang="de-AT" sz="2000" b="0" i="0" u="none" strike="noStrike" dirty="0">
              <a:solidFill>
                <a:srgbClr val="000000"/>
              </a:solidFill>
              <a:effectLst/>
              <a:latin typeface="Söhne"/>
            </a:endParaRP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Setzen von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Maßnahmen am Beginn des Hochwasserproblems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und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Betrachtung steigender Überflutungshäufigkeiten von Wasserspendern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Schaffung von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Hangwassergenossenschaften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Setzen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vieler kleinerer dezentraler Maßnahmen auch im Oberlaufbereich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Berücksichtigung der Hangwasserkarte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und eigene Simulation von Abflusswegen </a:t>
            </a: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bei Bebauungsplänen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Information über Bauvorschriften 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mittels Bebauungsplänen.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sz="20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öhne"/>
              </a:rPr>
              <a:t>Freihaltung der noch bestehenden Rückhalteräume</a:t>
            </a:r>
            <a:r>
              <a:rPr lang="de-AT" sz="2000" b="0" i="0" u="none" strike="noStrike" dirty="0">
                <a:solidFill>
                  <a:srgbClr val="000000"/>
                </a:solidFill>
                <a:effectLst/>
                <a:latin typeface="Söhne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338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Breitbild</PresentationFormat>
  <Paragraphs>81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Segoe UI Semibold</vt:lpstr>
      <vt:lpstr>Söhne</vt:lpstr>
      <vt:lpstr>Office Theme</vt:lpstr>
      <vt:lpstr>Zu wenig / zu viel Wasser</vt:lpstr>
      <vt:lpstr>Zu wenig Wasser</vt:lpstr>
      <vt:lpstr>Zu wenig Wasser</vt:lpstr>
      <vt:lpstr>Zu wenig Wasser</vt:lpstr>
      <vt:lpstr>Zu viel Wasser</vt:lpstr>
      <vt:lpstr>Zu viel Wasser</vt:lpstr>
      <vt:lpstr>Zu viel Wasser</vt:lpstr>
    </vt:vector>
  </TitlesOfParts>
  <Company>Land Oberösterreich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Tauber, Julia</dc:creator>
  <cp:lastModifiedBy>Wolfgang Mader</cp:lastModifiedBy>
  <cp:revision>111</cp:revision>
  <cp:lastPrinted>2023-03-13T08:21:08Z</cp:lastPrinted>
  <dcterms:created xsi:type="dcterms:W3CDTF">2021-01-20T08:01:19Z</dcterms:created>
  <dcterms:modified xsi:type="dcterms:W3CDTF">2023-03-28T14:31:23Z</dcterms:modified>
</cp:coreProperties>
</file>